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3" r:id="rId9"/>
    <p:sldId id="264" r:id="rId10"/>
    <p:sldId id="286" r:id="rId11"/>
    <p:sldId id="267" r:id="rId12"/>
    <p:sldId id="268" r:id="rId13"/>
    <p:sldId id="269" r:id="rId14"/>
    <p:sldId id="270" r:id="rId15"/>
    <p:sldId id="288" r:id="rId16"/>
    <p:sldId id="289" r:id="rId17"/>
    <p:sldId id="271" r:id="rId18"/>
    <p:sldId id="260" r:id="rId19"/>
    <p:sldId id="280" r:id="rId20"/>
    <p:sldId id="279" r:id="rId21"/>
    <p:sldId id="281" r:id="rId22"/>
    <p:sldId id="272" r:id="rId23"/>
    <p:sldId id="276" r:id="rId24"/>
    <p:sldId id="282" r:id="rId25"/>
    <p:sldId id="283" r:id="rId26"/>
    <p:sldId id="284" r:id="rId27"/>
    <p:sldId id="285" r:id="rId28"/>
    <p:sldId id="274" r:id="rId29"/>
    <p:sldId id="277" r:id="rId30"/>
    <p:sldId id="27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3" d="100"/>
          <a:sy n="73" d="100"/>
        </p:scale>
        <p:origin x="-12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097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3798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0513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AB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 userDrawn="1"/>
        </p:nvGrpSpPr>
        <p:grpSpPr bwMode="auto">
          <a:xfrm>
            <a:off x="0" y="5694364"/>
            <a:ext cx="9122569" cy="1163637"/>
            <a:chOff x="0" y="5694254"/>
            <a:chExt cx="12162849" cy="1163746"/>
          </a:xfrm>
        </p:grpSpPr>
        <p:grpSp>
          <p:nvGrpSpPr>
            <p:cNvPr id="3" name="Группа 12"/>
            <p:cNvGrpSpPr>
              <a:grpSpLocks/>
            </p:cNvGrpSpPr>
            <p:nvPr userDrawn="1"/>
          </p:nvGrpSpPr>
          <p:grpSpPr bwMode="auto">
            <a:xfrm>
              <a:off x="4782207" y="5694254"/>
              <a:ext cx="7380642" cy="1163746"/>
              <a:chOff x="4782207" y="5694254"/>
              <a:chExt cx="7380642" cy="1163746"/>
            </a:xfrm>
          </p:grpSpPr>
          <p:pic>
            <p:nvPicPr>
              <p:cNvPr id="6" name="Рисунок 14"/>
              <p:cNvPicPr>
                <a:picLocks noChangeAspect="1"/>
              </p:cNvPicPr>
              <p:nvPr userDrawn="1"/>
            </p:nvPicPr>
            <p:blipFill>
              <a:blip r:embed="rId2" cstate="print"/>
              <a:srcRect t="76169" r="38792"/>
              <a:stretch>
                <a:fillRect/>
              </a:stretch>
            </p:blipFill>
            <p:spPr bwMode="auto">
              <a:xfrm>
                <a:off x="4782207" y="5694254"/>
                <a:ext cx="4782207" cy="1163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" name="Рисунок 15"/>
              <p:cNvPicPr>
                <a:picLocks noChangeAspect="1"/>
              </p:cNvPicPr>
              <p:nvPr userDrawn="1"/>
            </p:nvPicPr>
            <p:blipFill>
              <a:blip r:embed="rId2" cstate="print"/>
              <a:srcRect t="76169" r="38792"/>
              <a:stretch>
                <a:fillRect/>
              </a:stretch>
            </p:blipFill>
            <p:spPr bwMode="auto">
              <a:xfrm>
                <a:off x="7380642" y="5694254"/>
                <a:ext cx="4782207" cy="1163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" name="Рисунок 13"/>
            <p:cNvPicPr>
              <a:picLocks noChangeAspect="1"/>
            </p:cNvPicPr>
            <p:nvPr userDrawn="1"/>
          </p:nvPicPr>
          <p:blipFill>
            <a:blip r:embed="rId2" cstate="print"/>
            <a:srcRect t="76169" r="38792"/>
            <a:stretch>
              <a:fillRect/>
            </a:stretch>
          </p:blipFill>
          <p:spPr bwMode="auto">
            <a:xfrm>
              <a:off x="0" y="5694254"/>
              <a:ext cx="4782207" cy="1163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Прямоугольник 3"/>
          <p:cNvSpPr/>
          <p:nvPr userDrawn="1"/>
        </p:nvSpPr>
        <p:spPr>
          <a:xfrm>
            <a:off x="0" y="0"/>
            <a:ext cx="9144000" cy="643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" name="Рисунок 1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0007" y="433388"/>
            <a:ext cx="973931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21437" y="1"/>
            <a:ext cx="78867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66236A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890147" y="433389"/>
            <a:ext cx="2057400" cy="365125"/>
          </a:xfrm>
        </p:spPr>
        <p:txBody>
          <a:bodyPr/>
          <a:lstStyle>
            <a:lvl1pPr>
              <a:defRPr sz="2400">
                <a:solidFill>
                  <a:srgbClr val="66236A"/>
                </a:solidFill>
                <a:latin typeface="Neucha" panose="02000506020000020003" pitchFamily="50" charset="0"/>
              </a:defRPr>
            </a:lvl1pPr>
          </a:lstStyle>
          <a:p>
            <a:pPr>
              <a:defRPr/>
            </a:pPr>
            <a:fld id="{F94BDEC6-603E-4529-A14E-F7CE3FE109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29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715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887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223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5413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105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641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5353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244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639" y="1484784"/>
            <a:ext cx="7772400" cy="1470025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Segoe Print" pitchFamily="2" charset="0"/>
              </a:rPr>
              <a:t>Счастье на ладони</a:t>
            </a:r>
            <a:endParaRPr lang="ru-RU" sz="5400" dirty="0">
              <a:latin typeface="Segoe Print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63214" y="5013176"/>
            <a:ext cx="4677825" cy="1368152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Автор проекта: </a:t>
            </a:r>
            <a:r>
              <a:rPr lang="ru-RU" sz="2000" dirty="0" err="1" smtClean="0">
                <a:solidFill>
                  <a:schemeClr val="tx1"/>
                </a:solidFill>
              </a:rPr>
              <a:t>Сущенко</a:t>
            </a:r>
            <a:r>
              <a:rPr lang="ru-RU" sz="2000" dirty="0" smtClean="0">
                <a:solidFill>
                  <a:schemeClr val="tx1"/>
                </a:solidFill>
              </a:rPr>
              <a:t> Ольга, </a:t>
            </a:r>
            <a:r>
              <a:rPr lang="ru-RU" sz="2000" dirty="0" err="1" smtClean="0">
                <a:solidFill>
                  <a:schemeClr val="tx1"/>
                </a:solidFill>
              </a:rPr>
              <a:t>Шмакотина</a:t>
            </a:r>
            <a:r>
              <a:rPr lang="ru-RU" sz="2000" dirty="0" smtClean="0">
                <a:solidFill>
                  <a:schemeClr val="tx1"/>
                </a:solidFill>
              </a:rPr>
              <a:t> Екатерина</a:t>
            </a:r>
          </a:p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Консультант проекта: </a:t>
            </a:r>
            <a:r>
              <a:rPr lang="ru-RU" sz="2000" dirty="0" err="1" smtClean="0">
                <a:solidFill>
                  <a:schemeClr val="tx1"/>
                </a:solidFill>
              </a:rPr>
              <a:t>д.м.н</a:t>
            </a:r>
            <a:r>
              <a:rPr lang="ru-RU" sz="2000" dirty="0" smtClean="0">
                <a:solidFill>
                  <a:schemeClr val="tx1"/>
                </a:solidFill>
              </a:rPr>
              <a:t>, доцент Панченко Александра Сергеевна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60648"/>
            <a:ext cx="6889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ФГБОУ ВО</a:t>
            </a:r>
            <a:r>
              <a:rPr lang="ru-RU" dirty="0"/>
              <a:t> </a:t>
            </a:r>
            <a:r>
              <a:rPr lang="ru-RU" dirty="0" smtClean="0"/>
              <a:t>Читинская </a:t>
            </a:r>
            <a:r>
              <a:rPr lang="ru-RU" dirty="0"/>
              <a:t>государственная медицинская академия </a:t>
            </a:r>
            <a:endParaRPr lang="ru-RU" dirty="0" smtClean="0"/>
          </a:p>
          <a:p>
            <a:pPr algn="ctr"/>
            <a:r>
              <a:rPr lang="ru-RU" dirty="0" smtClean="0"/>
              <a:t>Министерства </a:t>
            </a:r>
            <a:r>
              <a:rPr lang="ru-RU" dirty="0"/>
              <a:t>здравоохранения Российской Федерации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89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241996"/>
            <a:ext cx="940647" cy="940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140968"/>
            <a:ext cx="4111695" cy="273630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331129" y="346135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Segoe Print" pitchFamily="2" charset="0"/>
              </a:rPr>
              <a:t>"Лучшее, что можно создать в соавторстве — это дети..."</a:t>
            </a:r>
          </a:p>
        </p:txBody>
      </p:sp>
    </p:spTree>
    <p:extLst>
      <p:ext uri="{BB962C8B-B14F-4D97-AF65-F5344CB8AC3E}">
        <p14:creationId xmlns="" xmlns:p14="http://schemas.microsoft.com/office/powerpoint/2010/main" val="233010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6304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sz="3600" dirty="0" smtClean="0">
                <a:latin typeface="Segoe Print" pitchFamily="2" charset="0"/>
                <a:cs typeface="Times New Roman" pitchFamily="18" charset="0"/>
              </a:rPr>
              <a:t>Наши помощники - </a:t>
            </a:r>
            <a:r>
              <a:rPr lang="ru-RU" sz="3600" dirty="0" err="1" smtClean="0">
                <a:latin typeface="Segoe Print" pitchFamily="2" charset="0"/>
                <a:cs typeface="Times New Roman" pitchFamily="18" charset="0"/>
              </a:rPr>
              <a:t>ОСЬМИНОЖКИ</a:t>
            </a:r>
            <a:r>
              <a:rPr lang="ru-RU" sz="3600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3600" dirty="0" smtClean="0">
                <a:latin typeface="Segoe Print" pitchFamily="2" charset="0"/>
              </a:rPr>
              <a:t/>
            </a:r>
            <a:br>
              <a:rPr lang="ru-RU" sz="3600" dirty="0" smtClean="0">
                <a:latin typeface="Segoe Print" pitchFamily="2" charset="0"/>
              </a:rPr>
            </a:b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(фото </a:t>
            </a:r>
            <a:r>
              <a:rPr lang="ru-RU" sz="1800" dirty="0" err="1" smtClean="0">
                <a:latin typeface="Segoe Print" pitchFamily="2" charset="0"/>
                <a:cs typeface="Times New Roman" pitchFamily="18" charset="0"/>
              </a:rPr>
              <a:t>ЗК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Segoe Print" pitchFamily="2" charset="0"/>
                <a:cs typeface="Times New Roman" pitchFamily="18" charset="0"/>
              </a:rPr>
              <a:t>ПЦ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) </a:t>
            </a:r>
            <a:endParaRPr lang="ru-RU" sz="1800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5123" name="Picture 3" descr="C:\Users\Computer\Desktop\Конференции, конгрессы\Конференция ЧГМА 2016 сентябрь Реанимац\Фото ПЦ 2016\20160609_081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32" y="1702793"/>
            <a:ext cx="4119221" cy="2317062"/>
          </a:xfrm>
          <a:prstGeom prst="rect">
            <a:avLst/>
          </a:prstGeom>
          <a:noFill/>
        </p:spPr>
      </p:pic>
      <p:pic>
        <p:nvPicPr>
          <p:cNvPr id="5124" name="Picture 4" descr="C:\Users\Computer\Desktop\Конференции, конгрессы\Конференция ЧГМА 2016 сентябрь Реанимац\Фото ПЦ 2016\20160609_081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741" y="1463040"/>
            <a:ext cx="4563264" cy="2566836"/>
          </a:xfrm>
          <a:prstGeom prst="rect">
            <a:avLst/>
          </a:prstGeom>
          <a:noFill/>
        </p:spPr>
      </p:pic>
      <p:pic>
        <p:nvPicPr>
          <p:cNvPr id="5125" name="Picture 5" descr="C:\Users\Computer\Desktop\Конференции, конгрессы\Конференция ЧГМА 2016 сентябрь Реанимац\Фото ПЦ 2016\20160609_08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732" y="4314434"/>
            <a:ext cx="3709095" cy="2086366"/>
          </a:xfrm>
          <a:prstGeom prst="rect">
            <a:avLst/>
          </a:prstGeom>
          <a:noFill/>
        </p:spPr>
      </p:pic>
      <p:pic>
        <p:nvPicPr>
          <p:cNvPr id="5126" name="Picture 6" descr="C:\Users\Computer\Desktop\Конференции, конгрессы\Конференция ЧГМА 2016 сентябрь Реанимац\Фото ПЦ 2016\20160609_081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8827" y="4365044"/>
            <a:ext cx="2874519" cy="1616917"/>
          </a:xfrm>
          <a:prstGeom prst="rect">
            <a:avLst/>
          </a:prstGeom>
          <a:noFill/>
        </p:spPr>
      </p:pic>
      <p:pic>
        <p:nvPicPr>
          <p:cNvPr id="5127" name="Picture 7" descr="C:\Users\Computer\Desktop\Конференции, конгрессы\Конференция ЧГМА 2016 сентябрь Реанимац\Фото ПЦ 2016\20160609_08140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5886" y="4121472"/>
            <a:ext cx="1960118" cy="2467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Segoe Print" pitchFamily="2" charset="0"/>
              </a:rPr>
              <a:t>Акция март 2017</a:t>
            </a:r>
            <a:br>
              <a:rPr lang="ru-RU" sz="3200" dirty="0" smtClean="0">
                <a:latin typeface="Segoe Print" pitchFamily="2" charset="0"/>
              </a:rPr>
            </a:br>
            <a:r>
              <a:rPr lang="ru-RU" sz="3200" dirty="0" smtClean="0">
                <a:latin typeface="Segoe Print" pitchFamily="2" charset="0"/>
              </a:rPr>
              <a:t>«Подгузники для малышей»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741877" cy="4841909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751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Segoe Print" pitchFamily="2" charset="0"/>
              </a:rPr>
              <a:t>Акция апрель 2017</a:t>
            </a:r>
            <a:br>
              <a:rPr lang="ru-RU" sz="3200" dirty="0" smtClean="0">
                <a:latin typeface="Segoe Print" pitchFamily="2" charset="0"/>
              </a:rPr>
            </a:br>
            <a:r>
              <a:rPr lang="ru-RU" sz="3200" dirty="0" smtClean="0">
                <a:latin typeface="Segoe Print" pitchFamily="2" charset="0"/>
              </a:rPr>
              <a:t>«Терапевтическая игрушка»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481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Segoe Print" pitchFamily="2" charset="0"/>
              </a:rPr>
              <a:t>Акция май 2017 </a:t>
            </a:r>
            <a:br>
              <a:rPr lang="ru-RU" sz="3200" dirty="0" smtClean="0">
                <a:latin typeface="Segoe Print" pitchFamily="2" charset="0"/>
              </a:rPr>
            </a:br>
            <a:r>
              <a:rPr lang="ru-RU" sz="3200" dirty="0" smtClean="0">
                <a:latin typeface="Segoe Print" pitchFamily="2" charset="0"/>
              </a:rPr>
              <a:t>«Сохраним тепло»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779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Segoe Print" pitchFamily="2" charset="0"/>
              </a:rPr>
              <a:t>Акция май 2017</a:t>
            </a:r>
            <a:br>
              <a:rPr lang="ru-RU" sz="3200" dirty="0" smtClean="0">
                <a:latin typeface="Segoe Print" pitchFamily="2" charset="0"/>
              </a:rPr>
            </a:br>
            <a:r>
              <a:rPr lang="ru-RU" sz="3200" dirty="0" smtClean="0">
                <a:latin typeface="Segoe Print" pitchFamily="2" charset="0"/>
              </a:rPr>
              <a:t>«Сохраним тепло»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79922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2457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6304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sz="3600" dirty="0" smtClean="0">
                <a:latin typeface="Segoe Print" pitchFamily="2" charset="0"/>
                <a:cs typeface="Times New Roman" pitchFamily="18" charset="0"/>
              </a:rPr>
              <a:t>Наши помощники – «ГНЕЗДО» </a:t>
            </a:r>
            <a:br>
              <a:rPr lang="ru-RU" sz="3600" dirty="0" smtClean="0">
                <a:latin typeface="Segoe Print" pitchFamily="2" charset="0"/>
                <a:cs typeface="Times New Roman" pitchFamily="18" charset="0"/>
              </a:rPr>
            </a:b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(фото </a:t>
            </a:r>
            <a:r>
              <a:rPr lang="ru-RU" sz="1800" dirty="0" err="1" smtClean="0">
                <a:latin typeface="Segoe Print" pitchFamily="2" charset="0"/>
                <a:cs typeface="Times New Roman" pitchFamily="18" charset="0"/>
              </a:rPr>
              <a:t>ЗК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Segoe Print" pitchFamily="2" charset="0"/>
                <a:cs typeface="Times New Roman" pitchFamily="18" charset="0"/>
              </a:rPr>
              <a:t>ПЦ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)</a:t>
            </a:r>
            <a:endParaRPr lang="ru-RU" sz="1800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6146" name="Picture 2" descr="C:\Users\Computer\Desktop\Конференции, конгрессы\Конференция ЧГМА 2016 сентябрь Реанимац\Фото ПЦ 2016\IMAG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22553"/>
            <a:ext cx="3417371" cy="2278247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931" y="1775191"/>
            <a:ext cx="2542001" cy="184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Computer\Desktop\Конференции, конгрессы\Конференция ЧГМА 2016 сентябрь Реанимац\Фото ПЦ 2016\20120802-IMG_6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8319" y="4122553"/>
            <a:ext cx="3158793" cy="2458606"/>
          </a:xfrm>
          <a:prstGeom prst="rect">
            <a:avLst/>
          </a:prstGeom>
          <a:noFill/>
        </p:spPr>
      </p:pic>
      <p:pic>
        <p:nvPicPr>
          <p:cNvPr id="6149" name="Picture 5" descr="C:\Users\Computer\Desktop\Конференции, конгрессы\Конференция ЧГМА 2016 сентябрь Реанимац\Фото ПЦ 2016\20120802-IMG_66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7683" y="1775191"/>
            <a:ext cx="2110636" cy="27776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63040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sz="3600" dirty="0" smtClean="0">
                <a:latin typeface="Segoe Print" pitchFamily="2" charset="0"/>
                <a:cs typeface="Times New Roman" pitchFamily="18" charset="0"/>
              </a:rPr>
              <a:t>Наши помощники – «ГНЕЗДО»</a:t>
            </a:r>
            <a:br>
              <a:rPr lang="ru-RU" sz="3600" dirty="0" smtClean="0">
                <a:latin typeface="Segoe Print" pitchFamily="2" charset="0"/>
                <a:cs typeface="Times New Roman" pitchFamily="18" charset="0"/>
              </a:rPr>
            </a:br>
            <a:r>
              <a:rPr lang="ru-RU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(фото </a:t>
            </a:r>
            <a:r>
              <a:rPr lang="ru-RU" sz="1800" dirty="0" err="1" smtClean="0">
                <a:latin typeface="Segoe Print" pitchFamily="2" charset="0"/>
                <a:cs typeface="Times New Roman" pitchFamily="18" charset="0"/>
              </a:rPr>
              <a:t>КДКБ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Segoe Print" pitchFamily="2" charset="0"/>
                <a:cs typeface="Times New Roman" pitchFamily="18" charset="0"/>
              </a:rPr>
              <a:t>ОРИТН</a:t>
            </a:r>
            <a:r>
              <a:rPr lang="ru-RU" sz="1800" dirty="0" smtClean="0">
                <a:latin typeface="Segoe Print" pitchFamily="2" charset="0"/>
                <a:cs typeface="Times New Roman" pitchFamily="18" charset="0"/>
              </a:rPr>
              <a:t>)</a:t>
            </a:r>
            <a:endParaRPr lang="ru-RU" sz="1800" dirty="0">
              <a:latin typeface="Segoe Print" pitchFamily="2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2050" name="Picture 2" descr="C:\Users\Computer\AppData\Local\Temp\Rar$DIa0.418\IMG_5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258" y="1463040"/>
            <a:ext cx="2762989" cy="2762989"/>
          </a:xfrm>
          <a:prstGeom prst="rect">
            <a:avLst/>
          </a:prstGeom>
          <a:noFill/>
        </p:spPr>
      </p:pic>
      <p:pic>
        <p:nvPicPr>
          <p:cNvPr id="2051" name="Picture 3" descr="C:\Users\Computer\AppData\Local\Temp\Rar$DIa0.207\IMG_5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7810" y="3664610"/>
            <a:ext cx="2736190" cy="2736190"/>
          </a:xfrm>
          <a:prstGeom prst="rect">
            <a:avLst/>
          </a:prstGeom>
          <a:noFill/>
        </p:spPr>
      </p:pic>
      <p:pic>
        <p:nvPicPr>
          <p:cNvPr id="2052" name="Picture 4" descr="C:\Users\Computer\AppData\Local\Temp\Rar$DIa0.648\IMG_5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7806" y="1490476"/>
            <a:ext cx="2565704" cy="2735553"/>
          </a:xfrm>
          <a:prstGeom prst="rect">
            <a:avLst/>
          </a:prstGeom>
          <a:noFill/>
        </p:spPr>
      </p:pic>
      <p:pic>
        <p:nvPicPr>
          <p:cNvPr id="4" name="Picture 2" descr="C:\Users\Computer\AppData\Local\Temp\Rar$DIa0.276\IMG_59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4893" y="3772708"/>
            <a:ext cx="2918564" cy="2918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Segoe Print" pitchFamily="2" charset="0"/>
              </a:rPr>
              <a:t>Акция июль 2017</a:t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dirty="0" smtClean="0">
                <a:latin typeface="Segoe Print" pitchFamily="2" charset="0"/>
              </a:rPr>
              <a:t>«Гнезда и укладки для позиционирования</a:t>
            </a:r>
            <a:r>
              <a:rPr lang="ru-RU" sz="3600" dirty="0" smtClean="0">
                <a:latin typeface="Segoe Print" pitchFamily="2" charset="0"/>
              </a:rPr>
              <a:t>»</a:t>
            </a:r>
            <a:endParaRPr lang="ru-RU" sz="3600" dirty="0">
              <a:latin typeface="Segoe Print" pitchFamily="2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6" y="1600200"/>
            <a:ext cx="7077247" cy="4525963"/>
          </a:xfr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376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9946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Segoe Print" pitchFamily="2" charset="0"/>
              </a:rPr>
              <a:t>День недоношенного ребенка 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201854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123\Desktop\День недоношенного ребенка\IMG_9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95965"/>
            <a:ext cx="7848872" cy="5232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25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Segoe Print" pitchFamily="2" charset="0"/>
              </a:rPr>
              <a:t>Акция ноябрь 2017</a:t>
            </a:r>
            <a:br>
              <a:rPr lang="ru-RU" sz="3600" dirty="0" smtClean="0">
                <a:latin typeface="Segoe Print" pitchFamily="2" charset="0"/>
              </a:rPr>
            </a:br>
            <a:r>
              <a:rPr lang="ru-RU" sz="3600" dirty="0" smtClean="0">
                <a:latin typeface="Segoe Print" pitchFamily="2" charset="0"/>
              </a:rPr>
              <a:t>«Подгузники малышам»</a:t>
            </a:r>
            <a:endParaRPr lang="ru-RU" sz="3600" dirty="0">
              <a:latin typeface="Segoe Print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10541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I:\Акция\IMG_9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8" y="1484784"/>
            <a:ext cx="7465838" cy="4977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91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89" y="3789040"/>
            <a:ext cx="3720075" cy="279005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Цель: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обеспечение семей недоношенных детей, информацией и знаниями, необходимыми для успешного выхаживания и последующего ухода за недоношенными детьми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221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Segoe Print" pitchFamily="2" charset="0"/>
              </a:rPr>
              <a:t/>
            </a:r>
            <a:br>
              <a:rPr lang="ru-RU" sz="4000" dirty="0" smtClean="0">
                <a:latin typeface="Segoe Print" pitchFamily="2" charset="0"/>
              </a:rPr>
            </a:br>
            <a:r>
              <a:rPr lang="ru-RU" sz="3600" dirty="0" smtClean="0">
                <a:latin typeface="Segoe Print" pitchFamily="2" charset="0"/>
              </a:rPr>
              <a:t>Акция ноябрь 2017</a:t>
            </a:r>
            <a:br>
              <a:rPr lang="ru-RU" sz="3600" dirty="0" smtClean="0">
                <a:latin typeface="Segoe Print" pitchFamily="2" charset="0"/>
              </a:rPr>
            </a:br>
            <a:r>
              <a:rPr lang="ru-RU" sz="3600" dirty="0" smtClean="0">
                <a:latin typeface="Segoe Print" pitchFamily="2" charset="0"/>
              </a:rPr>
              <a:t>«Подгузники малышам»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\\123-ПК\Users\123\Downloads\untitled-0419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484783"/>
            <a:ext cx="7329560" cy="4886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320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Segoe Print" pitchFamily="2" charset="0"/>
              </a:rPr>
              <a:t>Акция ноябрь 2017</a:t>
            </a:r>
            <a:br>
              <a:rPr lang="ru-RU" sz="3200" dirty="0" smtClean="0">
                <a:latin typeface="Segoe Print" pitchFamily="2" charset="0"/>
              </a:rPr>
            </a:br>
            <a:r>
              <a:rPr lang="ru-RU" sz="3200" dirty="0" smtClean="0">
                <a:latin typeface="Segoe Print" pitchFamily="2" charset="0"/>
              </a:rPr>
              <a:t>«Сохраним тепло»</a:t>
            </a:r>
            <a:endParaRPr lang="ru-RU" sz="3200" dirty="0">
              <a:latin typeface="Segoe Print" pitchFamily="2" charset="0"/>
            </a:endParaRPr>
          </a:p>
        </p:txBody>
      </p:sp>
      <p:pic>
        <p:nvPicPr>
          <p:cNvPr id="5122" name="Picture 2" descr="C:\Users\123\Desktop\Фото акушерство\IMG_9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0541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09" y="404664"/>
            <a:ext cx="938213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70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Segoe Print" pitchFamily="2" charset="0"/>
              </a:rPr>
              <a:t>Форум «Спешите делать добро» </a:t>
            </a:r>
            <a:br>
              <a:rPr lang="ru-RU" sz="2400" dirty="0" smtClean="0">
                <a:latin typeface="Segoe Print" pitchFamily="2" charset="0"/>
              </a:rPr>
            </a:br>
            <a:r>
              <a:rPr lang="ru-RU" sz="2400" dirty="0" smtClean="0">
                <a:latin typeface="Segoe Print" pitchFamily="2" charset="0"/>
              </a:rPr>
              <a:t>г. Санкт – Петербург, октябрь 2017</a:t>
            </a:r>
            <a:endParaRPr lang="ru-RU" sz="2400" dirty="0">
              <a:latin typeface="Segoe Prin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4" y="260647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50307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123\Desktop\vVGMIoGVny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38" y="1484783"/>
            <a:ext cx="4138140" cy="5172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123\Desktop\IMG_8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9474"/>
            <a:ext cx="3312368" cy="51879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021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Segoe Print" pitchFamily="2" charset="0"/>
              </a:rPr>
              <a:t>ПОДАРИМ СЧАСТЬЕ ВМЕСТЕ!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1" y="1571614"/>
            <a:ext cx="4357717" cy="2716764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05264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28244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Computer\AppData\Local\Microsoft\Windows\Temporary Internet Files\Low\Content.IE5\WPM9VYW3\24232510_2062935783939308_7354601232443053030_n[1]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2500306"/>
            <a:ext cx="397034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886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271464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Segoe Print" pitchFamily="2" charset="0"/>
              </a:rPr>
              <a:t>22-24 ноября 2017 конгресс «Анестезия и реанимация в акушерстве и </a:t>
            </a:r>
            <a:r>
              <a:rPr lang="ru-RU" sz="2400" dirty="0" err="1" smtClean="0">
                <a:latin typeface="Segoe Print" pitchFamily="2" charset="0"/>
              </a:rPr>
              <a:t>неонатологии</a:t>
            </a:r>
            <a:r>
              <a:rPr lang="ru-RU" sz="2400" dirty="0" smtClean="0">
                <a:latin typeface="Segoe Print" pitchFamily="2" charset="0"/>
              </a:rPr>
              <a:t>» г. Москва</a:t>
            </a:r>
            <a:br>
              <a:rPr lang="ru-RU" sz="2400" dirty="0" smtClean="0">
                <a:latin typeface="Segoe Print" pitchFamily="2" charset="0"/>
              </a:rPr>
            </a:br>
            <a:r>
              <a:rPr lang="ru-RU" sz="2400" dirty="0" smtClean="0">
                <a:latin typeface="Segoe Print" pitchFamily="2" charset="0"/>
              </a:rPr>
              <a:t>Специальная премия благотворительного фонда «Право на чудо» (помощь недоношенным детям и их родителям) «Золотой колибри» в номинации </a:t>
            </a:r>
            <a:br>
              <a:rPr lang="ru-RU" sz="2400" dirty="0" smtClean="0">
                <a:latin typeface="Segoe Print" pitchFamily="2" charset="0"/>
              </a:rPr>
            </a:br>
            <a:r>
              <a:rPr lang="ru-RU" sz="2400" dirty="0" smtClean="0">
                <a:latin typeface="Segoe Print" pitchFamily="2" charset="0"/>
              </a:rPr>
              <a:t>«С верой на чудо»</a:t>
            </a:r>
            <a:r>
              <a:rPr lang="ru-RU" sz="2800" dirty="0" smtClean="0">
                <a:latin typeface="Segoe Print" pitchFamily="2" charset="0"/>
              </a:rPr>
              <a:t/>
            </a:r>
            <a:br>
              <a:rPr lang="ru-RU" sz="2800" dirty="0" smtClean="0">
                <a:latin typeface="Segoe Print" pitchFamily="2" charset="0"/>
              </a:rPr>
            </a:br>
            <a:endParaRPr lang="ru-RU" sz="2800" dirty="0">
              <a:latin typeface="Segoe Print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3116"/>
            <a:ext cx="10541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72" y="2071678"/>
            <a:ext cx="938213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mputer\Desktop\Конференции, конгрессы\АРАН 2017\фото 6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786058"/>
            <a:ext cx="2643206" cy="3524276"/>
          </a:xfrm>
          <a:prstGeom prst="rect">
            <a:avLst/>
          </a:prstGeom>
          <a:noFill/>
        </p:spPr>
      </p:pic>
      <p:pic>
        <p:nvPicPr>
          <p:cNvPr id="1027" name="Picture 3" descr="C:\Users\Computer\Desktop\Конференции, конгрессы\АРАН 2017\фото 6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786058"/>
            <a:ext cx="2643188" cy="3524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70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286861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Segoe Print" pitchFamily="2" charset="0"/>
              </a:rPr>
              <a:t>22-24 ноября 2017 конгресс «Анестезия и реанимация в акушерстве и </a:t>
            </a:r>
            <a:r>
              <a:rPr lang="ru-RU" sz="2800" dirty="0" err="1" smtClean="0">
                <a:latin typeface="Segoe Print" pitchFamily="2" charset="0"/>
              </a:rPr>
              <a:t>неонатологии</a:t>
            </a:r>
            <a:r>
              <a:rPr lang="ru-RU" sz="2800" dirty="0" smtClean="0">
                <a:latin typeface="Segoe Print" pitchFamily="2" charset="0"/>
              </a:rPr>
              <a:t>» г. Москва</a:t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dirty="0" smtClean="0">
                <a:latin typeface="Segoe Print" pitchFamily="2" charset="0"/>
              </a:rPr>
              <a:t>Специальные предметы для выхаживания  недоношенных детей от фонда</a:t>
            </a:r>
            <a:br>
              <a:rPr lang="ru-RU" sz="2800" dirty="0" smtClean="0">
                <a:latin typeface="Segoe Print" pitchFamily="2" charset="0"/>
              </a:rPr>
            </a:br>
            <a:r>
              <a:rPr lang="ru-RU" sz="2800" dirty="0" smtClean="0">
                <a:latin typeface="Segoe Print" pitchFamily="2" charset="0"/>
              </a:rPr>
              <a:t> «Правого на чудо» для детей Забайкальского края</a:t>
            </a:r>
            <a:endParaRPr lang="ru-RU" sz="2800" dirty="0">
              <a:latin typeface="Segoe Print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285992"/>
            <a:ext cx="10541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7" y="2428868"/>
            <a:ext cx="938213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Computer\Desktop\Конференции, конгрессы\АРАН 2017\фото 6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429000"/>
            <a:ext cx="2413017" cy="1357322"/>
          </a:xfrm>
          <a:prstGeom prst="rect">
            <a:avLst/>
          </a:prstGeom>
          <a:noFill/>
        </p:spPr>
      </p:pic>
      <p:pic>
        <p:nvPicPr>
          <p:cNvPr id="1029" name="Picture 5" descr="C:\Users\Computer\Desktop\Конференции, конгрессы\АРАН 2017\фото 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3357562"/>
            <a:ext cx="1500184" cy="2666994"/>
          </a:xfrm>
          <a:prstGeom prst="rect">
            <a:avLst/>
          </a:prstGeom>
          <a:noFill/>
        </p:spPr>
      </p:pic>
      <p:pic>
        <p:nvPicPr>
          <p:cNvPr id="2050" name="Picture 2" descr="C:\Users\Computer\Desktop\Конференции, конгрессы\АРАН 2017\фото 6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3460750"/>
            <a:ext cx="1428760" cy="2540018"/>
          </a:xfrm>
          <a:prstGeom prst="rect">
            <a:avLst/>
          </a:prstGeom>
          <a:noFill/>
        </p:spPr>
      </p:pic>
      <p:pic>
        <p:nvPicPr>
          <p:cNvPr id="2051" name="Picture 3" descr="C:\Users\Computer\Desktop\Конференции, конгрессы\АРАН 2017\фото 6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643446"/>
            <a:ext cx="2286016" cy="1285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70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88640"/>
            <a:ext cx="7858180" cy="1168658"/>
          </a:xfrm>
        </p:spPr>
        <p:txBody>
          <a:bodyPr>
            <a:normAutofit fontScale="90000"/>
          </a:bodyPr>
          <a:lstStyle/>
          <a:p>
            <a:r>
              <a:rPr lang="ru-RU" b="0" dirty="0" smtClean="0">
                <a:solidFill>
                  <a:schemeClr val="tx1"/>
                </a:solidFill>
                <a:latin typeface="Segoe Print" pitchFamily="2" charset="0"/>
              </a:rPr>
              <a:t>Луги – уникальное средство позиционирования нового поколения</a:t>
            </a:r>
            <a:endParaRPr lang="ru-RU" b="0" dirty="0">
              <a:solidFill>
                <a:schemeClr val="tx1"/>
              </a:solidFill>
              <a:latin typeface="Segoe Print" pitchFamily="2" charset="0"/>
            </a:endParaRPr>
          </a:p>
        </p:txBody>
      </p:sp>
      <p:pic>
        <p:nvPicPr>
          <p:cNvPr id="3075" name="Picture 3" descr="F:\Благотворительный фонд -Право на чудо\Рукоделие\Луги\фото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96952"/>
            <a:ext cx="4403981" cy="3302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Благотворительный фонд -Право на чудо\Рукоделие\Луги\фото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23" y="2996952"/>
            <a:ext cx="3804798" cy="3281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05" y="0"/>
            <a:ext cx="1382266" cy="129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293659"/>
            <a:ext cx="8372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разработаны </a:t>
            </a:r>
            <a:r>
              <a:rPr lang="ru-RU" sz="2000" dirty="0">
                <a:solidFill>
                  <a:srgbClr val="002060"/>
                </a:solidFill>
              </a:rPr>
              <a:t>по просьбе и совместно с врачами, ведущими специалистами в неонатологии </a:t>
            </a:r>
            <a:r>
              <a:rPr lang="ru-RU" sz="2000" dirty="0" smtClean="0">
                <a:solidFill>
                  <a:srgbClr val="002060"/>
                </a:solidFill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</a:rPr>
              <a:t>помогают </a:t>
            </a:r>
            <a:r>
              <a:rPr lang="ru-RU" sz="2000" dirty="0">
                <a:solidFill>
                  <a:srgbClr val="002060"/>
                </a:solidFill>
              </a:rPr>
              <a:t>новорожденному справиться с разлукой с родителями благодаря материнскому запаху, размеру и </a:t>
            </a:r>
            <a:r>
              <a:rPr lang="ru-RU" sz="2000" dirty="0" smtClean="0">
                <a:solidFill>
                  <a:srgbClr val="002060"/>
                </a:solidFill>
              </a:rPr>
              <a:t>весу.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3642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C5BDC5C-488F-4385-ABAF-9CD4137217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87837" y="3288027"/>
            <a:ext cx="4259803" cy="3194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641149"/>
            <a:ext cx="835292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Segoe Print" pitchFamily="2" charset="0"/>
              </a:rPr>
              <a:t>Как это работает</a:t>
            </a:r>
            <a:r>
              <a:rPr lang="ru-RU" sz="2000" dirty="0" smtClean="0">
                <a:solidFill>
                  <a:srgbClr val="002060"/>
                </a:solidFill>
                <a:latin typeface="Segoe Print" pitchFamily="2" charset="0"/>
              </a:rPr>
              <a:t>?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эргономичная конструкция имитирует форму, тепло, вес (500 грамм) и прикосновение руки родителей. Родителей поощряют оставлять свой запах на подушках Луги, положив подушку себе на грудь или на шею, чтобы выхаживание новорожденных в инкубаторе было еще более </a:t>
            </a:r>
            <a:r>
              <a:rPr lang="ru-RU" dirty="0" smtClean="0">
                <a:solidFill>
                  <a:srgbClr val="002060"/>
                </a:solidFill>
              </a:rPr>
              <a:t>эффективным;</a:t>
            </a:r>
          </a:p>
          <a:p>
            <a:pPr algn="just"/>
            <a:endParaRPr lang="ru-RU" sz="800" dirty="0">
              <a:solidFill>
                <a:srgbClr val="00206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</a:rPr>
              <a:t>обеспечивает положение тела для правильного развития опорно-двигательного аппарата </a:t>
            </a:r>
            <a:r>
              <a:rPr lang="ru-RU" dirty="0" smtClean="0">
                <a:solidFill>
                  <a:srgbClr val="002060"/>
                </a:solidFill>
              </a:rPr>
              <a:t>новорожденного;</a:t>
            </a:r>
            <a:endParaRPr lang="ru-RU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05" y="0"/>
            <a:ext cx="1382266" cy="129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Благотворительный фонд -Право на чудо\Рукоделие\Луги\Рисунок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72229"/>
            <a:ext cx="4281120" cy="32106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0272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Segoe Print" pitchFamily="2" charset="0"/>
              </a:rPr>
              <a:t>#</a:t>
            </a:r>
            <a:r>
              <a:rPr lang="ru-RU" sz="3600" dirty="0" err="1" smtClean="0">
                <a:latin typeface="Segoe Print" pitchFamily="2" charset="0"/>
              </a:rPr>
              <a:t>я_спешил_увидеть_мир</a:t>
            </a:r>
            <a:endParaRPr lang="ru-RU" sz="3600" dirty="0">
              <a:latin typeface="Segoe Prin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7" y="1252050"/>
            <a:ext cx="3717641" cy="527329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58" y="1246546"/>
            <a:ext cx="3800990" cy="5134782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289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17289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222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Segoe Print" pitchFamily="2" charset="0"/>
              </a:rPr>
              <a:t>#</a:t>
            </a:r>
            <a:r>
              <a:rPr lang="ru-RU" sz="3600" dirty="0" err="1" smtClean="0">
                <a:latin typeface="Segoe Print" pitchFamily="2" charset="0"/>
              </a:rPr>
              <a:t>я_спешил_увидеть_мир</a:t>
            </a:r>
            <a:endParaRPr lang="ru-RU" sz="3600" dirty="0">
              <a:latin typeface="Segoe Print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600400" cy="533238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3456384" cy="5363944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60648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0433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Задачи: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Оказывать психологическую поддержку семьям и, в первую очередь, матерям, переживающим стресс из-за преждевременных родов и переживаний за состояние здоровья ребенка</a:t>
            </a:r>
          </a:p>
          <a:p>
            <a:r>
              <a:rPr lang="ru-RU" dirty="0" smtClean="0"/>
              <a:t>Формировать у родителей навыки ухода за недоношенным ребенком, включая помощь волонтеров с применением благотворительного рукоделия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04664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61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Print" pitchFamily="2" charset="0"/>
              </a:rPr>
              <a:t>#</a:t>
            </a:r>
            <a:r>
              <a:rPr lang="ru-RU" dirty="0" smtClean="0">
                <a:latin typeface="Segoe Print" pitchFamily="2" charset="0"/>
              </a:rPr>
              <a:t>отзывы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349883" cy="533882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672408" cy="5091886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8640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299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48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>
                <a:solidFill>
                  <a:schemeClr val="tx2"/>
                </a:solidFill>
              </a:rPr>
              <a:t/>
            </a:r>
            <a:br>
              <a:rPr lang="ru-RU" sz="3600" dirty="0" smtClean="0">
                <a:solidFill>
                  <a:schemeClr val="tx2"/>
                </a:solidFill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>Лучший способ сделать </a:t>
            </a:r>
            <a:r>
              <a:rPr lang="ru-RU" sz="3600" b="1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детей хорошими </a:t>
            </a: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>— это сделать </a:t>
            </a:r>
            <a:r>
              <a:rPr lang="ru-RU" sz="3600" b="1" dirty="0" smtClean="0">
                <a:solidFill>
                  <a:srgbClr val="C00000"/>
                </a:solidFill>
                <a:latin typeface="Segoe Print" pitchFamily="2" charset="0"/>
                <a:cs typeface="Times New Roman" pitchFamily="18" charset="0"/>
              </a:rPr>
              <a:t>их счастливыми </a:t>
            </a:r>
            <a:r>
              <a:rPr lang="ru-RU" sz="3600" b="1" dirty="0" smtClean="0">
                <a:latin typeface="Segoe Print" pitchFamily="2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Segoe Print" pitchFamily="2" charset="0"/>
                <a:cs typeface="Times New Roman" pitchFamily="18" charset="0"/>
              </a:rPr>
            </a:br>
            <a:r>
              <a:rPr lang="ru-RU" sz="2400" b="1" dirty="0" smtClean="0">
                <a:latin typeface="Segoe Print" pitchFamily="2" charset="0"/>
                <a:cs typeface="Times New Roman" pitchFamily="18" charset="0"/>
              </a:rPr>
              <a:t>                                            /</a:t>
            </a:r>
            <a:r>
              <a:rPr lang="ru-RU" sz="2400" b="1" i="1" dirty="0" smtClean="0">
                <a:latin typeface="Segoe Print" pitchFamily="2" charset="0"/>
                <a:cs typeface="Times New Roman" pitchFamily="18" charset="0"/>
              </a:rPr>
              <a:t>Оскар Уайльд/</a:t>
            </a:r>
            <a:r>
              <a:rPr lang="ru-RU" sz="2400" b="1" dirty="0" smtClean="0">
                <a:latin typeface="Segoe Print" pitchFamily="2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Computer\AppData\Local\Microsoft\Windows\Temporary Internet Files\Low\Content.IE5\R8LG6A5H\image[9]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931091" y="2165069"/>
            <a:ext cx="5999738" cy="379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256" y="3789040"/>
            <a:ext cx="4818112" cy="281056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Задачи: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Обучать родителей навыкам оказания неотложной помощи в экстренных ситуациях, которые могут возникнуть после выписки недоношенного ребенка из стационара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4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3" y="404664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9737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17811"/>
            <a:ext cx="2751832" cy="27518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Segoe Print" pitchFamily="2" charset="0"/>
              </a:rPr>
              <a:t>Основные этапы </a:t>
            </a:r>
            <a:br>
              <a:rPr lang="ru-RU" dirty="0" smtClean="0">
                <a:latin typeface="Segoe Print" pitchFamily="2" charset="0"/>
              </a:rPr>
            </a:br>
            <a:r>
              <a:rPr lang="ru-RU" dirty="0" smtClean="0">
                <a:latin typeface="Segoe Print" pitchFamily="2" charset="0"/>
              </a:rPr>
              <a:t>реализации:</a:t>
            </a:r>
            <a:endParaRPr lang="ru-RU" dirty="0">
              <a:latin typeface="Segoe Prin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Заключение соглашения о сотрудничестве и проведении совместных мероприятий между благотворительным фондом «Право на чудо» и медицинскими организациями г. Чита (</a:t>
            </a:r>
            <a:r>
              <a:rPr lang="ru-RU" dirty="0" err="1" smtClean="0"/>
              <a:t>КДКБ</a:t>
            </a:r>
            <a:r>
              <a:rPr lang="ru-RU" dirty="0" smtClean="0"/>
              <a:t>, </a:t>
            </a:r>
            <a:r>
              <a:rPr lang="ru-RU" dirty="0" err="1" smtClean="0"/>
              <a:t>ЗК</a:t>
            </a:r>
            <a:r>
              <a:rPr lang="ru-RU" dirty="0" smtClean="0"/>
              <a:t> </a:t>
            </a:r>
            <a:r>
              <a:rPr lang="ru-RU" dirty="0" err="1" smtClean="0"/>
              <a:t>ПЦ</a:t>
            </a:r>
            <a:r>
              <a:rPr lang="ru-RU" dirty="0" smtClean="0"/>
              <a:t>, </a:t>
            </a:r>
            <a:r>
              <a:rPr lang="ru-RU" dirty="0" err="1" smtClean="0"/>
              <a:t>ДКЦ</a:t>
            </a:r>
            <a:r>
              <a:rPr lang="ru-RU" dirty="0" smtClean="0"/>
              <a:t> </a:t>
            </a:r>
            <a:r>
              <a:rPr lang="ru-RU" dirty="0" err="1" smtClean="0"/>
              <a:t>ПП</a:t>
            </a:r>
            <a:r>
              <a:rPr lang="ru-RU" dirty="0" smtClean="0"/>
              <a:t> №3).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20" y="4002786"/>
            <a:ext cx="1696448" cy="118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025" y="3815564"/>
            <a:ext cx="1834537" cy="137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23048"/>
            <a:ext cx="1518816" cy="15188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349" y="332656"/>
            <a:ext cx="9382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400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Segoe Print" pitchFamily="2" charset="0"/>
              </a:rPr>
              <a:t>Школа пациента</a:t>
            </a:r>
            <a:endParaRPr lang="ru-RU" dirty="0">
              <a:latin typeface="Segoe Print" pitchFamily="2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4143380"/>
            <a:ext cx="2476517" cy="1857388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99" y="1857364"/>
            <a:ext cx="2145401" cy="2286016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4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0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1500174"/>
            <a:ext cx="635798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лекции на декабрь 2017 года </a:t>
            </a:r>
            <a:r>
              <a:rPr lang="ru-RU" sz="2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КДКБ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ОПН</a:t>
            </a:r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 матерей</a:t>
            </a:r>
            <a:r>
              <a:rPr lang="ru-RU" sz="2200" b="1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декабря  </a:t>
            </a:r>
            <a:r>
              <a:rPr lang="ru-RU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Неотложная помощь в экстренных ситуациях, А.В. Алексеева.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 декабря - 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Токсико-метаболические поражения </a:t>
            </a:r>
            <a:r>
              <a:rPr lang="ru-RU" dirty="0" err="1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ЦНС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у новорожденных, О.И.Чернова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 декабря </a:t>
            </a:r>
            <a:r>
              <a:rPr lang="ru-RU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Организация грудного вскармливания, Е.В. Суслопарова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12 декабря 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dirty="0" err="1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Бронхолегочная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дисплазия, М.С. Панова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14 декабря 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скармливание  недоношенного ребенка (включая грудное вскармливание), Е.В. </a:t>
            </a:r>
            <a:r>
              <a:rPr lang="ru-RU" dirty="0" err="1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Литвинцева</a:t>
            </a: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20 декабря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Ретинопатия</a:t>
            </a:r>
            <a:r>
              <a:rPr lang="ru-RU" dirty="0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Н.А. </a:t>
            </a:r>
            <a:r>
              <a:rPr lang="ru-RU" dirty="0" err="1" smtClean="0">
                <a:solidFill>
                  <a:prstClr val="black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Шведина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25 декабря -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Уход за недоношенным новорожденным ребенком Д.П. </a:t>
            </a:r>
            <a:r>
              <a:rPr lang="ru-RU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Жигжитова</a:t>
            </a: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6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Segoe Print" pitchFamily="2" charset="0"/>
              </a:rPr>
              <a:t>Обучение вязанию</a:t>
            </a:r>
            <a:endParaRPr lang="ru-RU" sz="3600" dirty="0">
              <a:latin typeface="Segoe Print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4038600" cy="2692400"/>
          </a:xfrm>
          <a:effectLst>
            <a:softEdge rad="63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4" y="1556792"/>
            <a:ext cx="3017308" cy="4525963"/>
          </a:xfr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077072"/>
            <a:ext cx="3779912" cy="25199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2" y="332656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486" y="332656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4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Segoe Print" pitchFamily="2" charset="0"/>
              </a:rPr>
              <a:t>Носочки и шапочки</a:t>
            </a:r>
            <a:endParaRPr lang="ru-RU" sz="4000" dirty="0">
              <a:latin typeface="Segoe Print" pitchFamily="2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16981"/>
            <a:ext cx="4038600" cy="26924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64904"/>
            <a:ext cx="4038600" cy="2692949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4664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112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Segoe Print" pitchFamily="2" charset="0"/>
              </a:rPr>
              <a:t>Терапевтические </a:t>
            </a:r>
            <a:br>
              <a:rPr lang="ru-RU" sz="3600" dirty="0" smtClean="0">
                <a:latin typeface="Segoe Print" pitchFamily="2" charset="0"/>
              </a:rPr>
            </a:br>
            <a:r>
              <a:rPr lang="ru-RU" sz="3600" dirty="0" smtClean="0">
                <a:latin typeface="Segoe Print" pitchFamily="2" charset="0"/>
              </a:rPr>
              <a:t>игрушки</a:t>
            </a:r>
            <a:endParaRPr lang="ru-RU" sz="3600" dirty="0">
              <a:latin typeface="Segoe Print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4038600" cy="297749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115" y="1600200"/>
            <a:ext cx="3620770" cy="4525963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0541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9382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1177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444</Words>
  <Application>Microsoft Office PowerPoint</Application>
  <PresentationFormat>Экран (4:3)</PresentationFormat>
  <Paragraphs>61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Счастье на ладони</vt:lpstr>
      <vt:lpstr>Цель:</vt:lpstr>
      <vt:lpstr>Задачи:</vt:lpstr>
      <vt:lpstr>Задачи:</vt:lpstr>
      <vt:lpstr>Основные этапы  реализации:</vt:lpstr>
      <vt:lpstr>Школа пациента</vt:lpstr>
      <vt:lpstr>Обучение вязанию</vt:lpstr>
      <vt:lpstr>Носочки и шапочки</vt:lpstr>
      <vt:lpstr>Терапевтические  игрушки</vt:lpstr>
      <vt:lpstr>Наши помощники - ОСЬМИНОЖКИ  (фото ЗК ПЦ) </vt:lpstr>
      <vt:lpstr>Акция март 2017 «Подгузники для малышей»</vt:lpstr>
      <vt:lpstr>Акция апрель 2017 «Терапевтическая игрушка»</vt:lpstr>
      <vt:lpstr>Акция май 2017  «Сохраним тепло»</vt:lpstr>
      <vt:lpstr>Акция май 2017 «Сохраним тепло»</vt:lpstr>
      <vt:lpstr>Наши помощники – «ГНЕЗДО»  (фото ЗК ПЦ)</vt:lpstr>
      <vt:lpstr>Наши помощники – «ГНЕЗДО»  (фото КДКБ ОРИТН)</vt:lpstr>
      <vt:lpstr>Акция июль 2017 «Гнезда и укладки для позиционирования»</vt:lpstr>
      <vt:lpstr>День недоношенного ребенка </vt:lpstr>
      <vt:lpstr>Акция ноябрь 2017 «Подгузники малышам»</vt:lpstr>
      <vt:lpstr> Акция ноябрь 2017 «Подгузники малышам»  </vt:lpstr>
      <vt:lpstr>Акция ноябрь 2017 «Сохраним тепло»</vt:lpstr>
      <vt:lpstr>Форум «Спешите делать добро»  г. Санкт – Петербург, октябрь 2017</vt:lpstr>
      <vt:lpstr>ПОДАРИМ СЧАСТЬЕ ВМЕСТЕ!</vt:lpstr>
      <vt:lpstr>22-24 ноября 2017 конгресс «Анестезия и реанимация в акушерстве и неонатологии» г. Москва Специальная премия благотворительного фонда «Право на чудо» (помощь недоношенным детям и их родителям) «Золотой колибри» в номинации  «С верой на чудо» </vt:lpstr>
      <vt:lpstr>22-24 ноября 2017 конгресс «Анестезия и реанимация в акушерстве и неонатологии» г. Москва Специальные предметы для выхаживания  недоношенных детей от фонда  «Правого на чудо» для детей Забайкальского края</vt:lpstr>
      <vt:lpstr>Луги – уникальное средство позиционирования нового поколения</vt:lpstr>
      <vt:lpstr>Слайд 27</vt:lpstr>
      <vt:lpstr>#я_спешил_увидеть_мир</vt:lpstr>
      <vt:lpstr>#я_спешил_увидеть_мир</vt:lpstr>
      <vt:lpstr>#отзывы</vt:lpstr>
      <vt:lpstr>        Лучший способ сделать детей хорошими — это сделать их счастливыми                                              /Оскар Уайльд/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Счастье на ладони</dc:title>
  <dc:creator>Ольга</dc:creator>
  <cp:lastModifiedBy>Computer</cp:lastModifiedBy>
  <cp:revision>57</cp:revision>
  <dcterms:created xsi:type="dcterms:W3CDTF">2017-09-27T08:03:28Z</dcterms:created>
  <dcterms:modified xsi:type="dcterms:W3CDTF">2018-01-29T04:14:56Z</dcterms:modified>
</cp:coreProperties>
</file>